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F4C6-429A-4EA5-87EE-B7B586BDAA4E}" type="datetimeFigureOut">
              <a:rPr lang="es-ES" smtClean="0"/>
              <a:t>01/12/2016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1157-80A4-49E9-843F-499A47D0C8C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yiber\Pictures\FONDO PARA DIAPOSITIVAS\3-w500-h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692" y="2636912"/>
            <a:ext cx="7630616" cy="261475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Delhi" panose="02000400000000000000" pitchFamily="2" charset="0"/>
              </a:rPr>
              <a:t>Curso Básico </a:t>
            </a:r>
            <a:br>
              <a:rPr lang="es-ES" dirty="0" smtClean="0">
                <a:latin typeface="Delhi" panose="02000400000000000000" pitchFamily="2" charset="0"/>
              </a:rPr>
            </a:br>
            <a:r>
              <a:rPr lang="es-ES" dirty="0" smtClean="0">
                <a:latin typeface="Delhi" panose="02000400000000000000" pitchFamily="2" charset="0"/>
              </a:rPr>
              <a:t>de </a:t>
            </a:r>
            <a:br>
              <a:rPr lang="es-ES" dirty="0" smtClean="0">
                <a:latin typeface="Delhi" panose="02000400000000000000" pitchFamily="2" charset="0"/>
              </a:rPr>
            </a:br>
            <a:r>
              <a:rPr lang="es-ES" dirty="0" err="1" smtClean="0">
                <a:latin typeface="Delhi" panose="02000400000000000000" pitchFamily="2" charset="0"/>
              </a:rPr>
              <a:t>Lightroom</a:t>
            </a:r>
            <a:r>
              <a:rPr lang="es-ES" dirty="0" smtClean="0">
                <a:latin typeface="Delhi" panose="02000400000000000000" pitchFamily="2" charset="0"/>
              </a:rPr>
              <a:t> CC 2015</a:t>
            </a:r>
            <a:endParaRPr lang="es-ES" dirty="0">
              <a:latin typeface="Delhi" panose="020004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2056622" cy="19843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67205" y="5355580"/>
            <a:ext cx="20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Ana Carrilero </a:t>
            </a:r>
            <a:r>
              <a:rPr lang="es-ES" dirty="0" err="1" smtClean="0"/>
              <a:t>Tarrio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609" y="4149080"/>
            <a:ext cx="855539" cy="855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echa izquierda y derecha 16"/>
          <p:cNvSpPr/>
          <p:nvPr/>
        </p:nvSpPr>
        <p:spPr>
          <a:xfrm>
            <a:off x="3417757" y="3656919"/>
            <a:ext cx="2766437" cy="9492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275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Delhi" panose="02000400000000000000" pitchFamily="2" charset="0"/>
              </a:rPr>
              <a:t>Previsualizaciones inteligentes</a:t>
            </a:r>
            <a:endParaRPr lang="es-ES" sz="3200" dirty="0">
              <a:latin typeface="Delhi" panose="020004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2515" flipH="1">
            <a:off x="2411760" y="1799077"/>
            <a:ext cx="2952328" cy="1426228"/>
          </a:xfrm>
          <a:prstGeom prst="rect">
            <a:avLst/>
          </a:prstGeom>
        </p:spPr>
      </p:pic>
      <p:pic>
        <p:nvPicPr>
          <p:cNvPr id="3076" name="Picture 4" descr="Resultado de imagen de png discos duros exter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7" y="129980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de png lap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4711"/>
            <a:ext cx="4085098" cy="30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ñal de prohibido 14"/>
          <p:cNvSpPr/>
          <p:nvPr/>
        </p:nvSpPr>
        <p:spPr>
          <a:xfrm>
            <a:off x="3994484" y="3231185"/>
            <a:ext cx="1643193" cy="1643193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Subtítulo 6"/>
          <p:cNvSpPr txBox="1">
            <a:spLocks/>
          </p:cNvSpPr>
          <p:nvPr/>
        </p:nvSpPr>
        <p:spPr>
          <a:xfrm>
            <a:off x="1308715" y="4125134"/>
            <a:ext cx="2808312" cy="59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Catálogos Lr</a:t>
            </a:r>
          </a:p>
        </p:txBody>
      </p:sp>
      <p:sp>
        <p:nvSpPr>
          <p:cNvPr id="21" name="Subtítulo 6"/>
          <p:cNvSpPr txBox="1">
            <a:spLocks/>
          </p:cNvSpPr>
          <p:nvPr/>
        </p:nvSpPr>
        <p:spPr>
          <a:xfrm>
            <a:off x="6298150" y="3231185"/>
            <a:ext cx="2290437" cy="59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no ha conexión entre la laptop y los discos externos</a:t>
            </a:r>
          </a:p>
          <a:p>
            <a:pPr algn="l"/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podremos exportar, desarrollar</a:t>
            </a:r>
          </a:p>
          <a:p>
            <a:pPr algn="l"/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publicar</a:t>
            </a:r>
          </a:p>
        </p:txBody>
      </p:sp>
      <p:sp>
        <p:nvSpPr>
          <p:cNvPr id="22" name="Subtítulo 6"/>
          <p:cNvSpPr txBox="1">
            <a:spLocks/>
          </p:cNvSpPr>
          <p:nvPr/>
        </p:nvSpPr>
        <p:spPr>
          <a:xfrm>
            <a:off x="906501" y="5036431"/>
            <a:ext cx="6984776" cy="59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al importar nuestras fotografías y seleccionamos Previsualizaciones inteligentes, se crearan unas pequeñas fotos de las imágenes que se encuentran en el catálogo, que podrán ser utilizados sin estar conectados a los discos duros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conectarse de nuevo, Lr se sincronizara actualizándose toda la información con los Discos Externos</a:t>
            </a:r>
          </a:p>
        </p:txBody>
      </p:sp>
    </p:spTree>
    <p:extLst>
      <p:ext uri="{BB962C8B-B14F-4D97-AF65-F5344CB8AC3E}">
        <p14:creationId xmlns:p14="http://schemas.microsoft.com/office/powerpoint/2010/main" val="183030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es-ES" sz="3600" dirty="0" smtClean="0">
                <a:latin typeface="Delhi" panose="02000400000000000000" pitchFamily="2" charset="0"/>
              </a:rPr>
              <a:t>atributos</a:t>
            </a:r>
            <a:endParaRPr lang="es-ES" sz="3600" dirty="0">
              <a:latin typeface="Delhi" panose="020004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6" y="944665"/>
            <a:ext cx="8160776" cy="46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Delhi" panose="02000400000000000000" pitchFamily="2" charset="0"/>
              </a:rPr>
              <a:t>¿QUÉ ES LIGHTROOM?</a:t>
            </a:r>
            <a:endParaRPr lang="es-ES" sz="4000" dirty="0">
              <a:latin typeface="Delhi" panose="020004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Ligthroom</a:t>
            </a:r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(Lr) es un programa que nos permite administrar, mejorar de forma no destructiva y compartir nuestras imágenes. </a:t>
            </a:r>
          </a:p>
          <a:p>
            <a:pPr marL="0" indent="0" algn="just">
              <a:buNone/>
            </a:pPr>
            <a:endParaRPr lang="es-ES" sz="2400" dirty="0">
              <a:latin typeface="Tekton Pro" panose="020F0603020208020904" pitchFamily="34" charset="0"/>
            </a:endParaRPr>
          </a:p>
          <a:p>
            <a:pPr marL="0" indent="0" algn="just">
              <a:buNone/>
            </a:pPr>
            <a:endParaRPr lang="es-ES" sz="2400" dirty="0" smtClean="0">
              <a:latin typeface="Tekton Pro" panose="020F0603020208020904" pitchFamily="34" charset="0"/>
            </a:endParaRPr>
          </a:p>
          <a:p>
            <a:pPr marL="0" indent="0" algn="just">
              <a:buNone/>
            </a:pPr>
            <a:endParaRPr lang="es-ES" sz="2400" dirty="0">
              <a:latin typeface="Tekton Pro" panose="020F0603020208020904" pitchFamily="34" charset="0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estructurado por los siguientes Módulos: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Biblioteca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Revelar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Mapa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Libro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Proyección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Imprimir</a:t>
            </a:r>
          </a:p>
          <a:p>
            <a:pPr algn="just"/>
            <a:r>
              <a:rPr lang="es-E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  <a:p>
            <a:pPr marL="0" indent="0" algn="just">
              <a:buNone/>
            </a:pPr>
            <a:endParaRPr lang="es-ES" sz="2400" dirty="0">
              <a:latin typeface="Tekton Pro" panose="020F06030202080209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8797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latin typeface="Delhi" panose="02000400000000000000" pitchFamily="2" charset="0"/>
              </a:rPr>
              <a:t>ESTRUCTURA</a:t>
            </a:r>
            <a:endParaRPr lang="es-ES" sz="4000" dirty="0">
              <a:latin typeface="Delhi" panose="020004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323" y="3642836"/>
            <a:ext cx="5256584" cy="2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Biblioteca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Lugar donde vamos a tener nuestras fotografías permitiéndonos evaluarlas, compararlas y etiquetarlas.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Revelar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Módulo principal del Lr en donde haremos todos los ajustes a nuestras fotografías.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Mapa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Permite ubicar nuestras imágenes mundialmente de acuerdo a su geolocalización.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Libro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Diseña un formato tipo libro compuesto por nuestras fotografías.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Proyección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Proyectar imágenes e incluso hacer videos. 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Imprimir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Imprime nuestras imágenes tanto de forma personal como si la tenemos que enviar a un laboratorio digital.</a:t>
            </a:r>
          </a:p>
          <a:p>
            <a:pPr marL="0" indent="0" algn="just">
              <a:buNone/>
            </a:pPr>
            <a:endParaRPr lang="es-E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Permite subir y compartir en internet nuestras galerías</a:t>
            </a:r>
            <a:endParaRPr lang="es-E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259632" y="361717"/>
            <a:ext cx="6400800" cy="691019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Delhi" panose="02000400000000000000" pitchFamily="2" charset="0"/>
              </a:rPr>
              <a:t>Fotografías profesionales: Lr o </a:t>
            </a:r>
            <a:r>
              <a:rPr lang="es-ES" dirty="0" err="1" smtClean="0">
                <a:solidFill>
                  <a:schemeClr val="tx1"/>
                </a:solidFill>
                <a:latin typeface="Delhi" panose="02000400000000000000" pitchFamily="2" charset="0"/>
              </a:rPr>
              <a:t>ps</a:t>
            </a:r>
            <a:r>
              <a:rPr lang="es-ES" dirty="0" smtClean="0">
                <a:solidFill>
                  <a:schemeClr val="tx1"/>
                </a:solidFill>
                <a:latin typeface="Delhi" panose="02000400000000000000" pitchFamily="2" charset="0"/>
              </a:rPr>
              <a:t>?</a:t>
            </a:r>
            <a:endParaRPr lang="es-ES" dirty="0">
              <a:solidFill>
                <a:schemeClr val="tx1"/>
              </a:solidFill>
              <a:latin typeface="Delhi" panose="020004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1001" b="16391"/>
          <a:stretch/>
        </p:blipFill>
        <p:spPr>
          <a:xfrm>
            <a:off x="3767336" y="980728"/>
            <a:ext cx="4909120" cy="23762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2439" b="7317"/>
          <a:stretch/>
        </p:blipFill>
        <p:spPr>
          <a:xfrm>
            <a:off x="3957600" y="3861048"/>
            <a:ext cx="4428492" cy="266429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51520" y="1601518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Sólo 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edita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 fotografías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No se le pueden añadir 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textos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No permite realizar 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montajes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Si la imagen precisa de ajustes muy avanzados, concretos o detallados, </a:t>
            </a:r>
            <a:r>
              <a:rPr lang="es-ES" sz="1400" dirty="0" err="1">
                <a:solidFill>
                  <a:srgbClr val="424242"/>
                </a:solidFill>
                <a:latin typeface="Open Sans" panose="020B0606030504020204" pitchFamily="34" charset="0"/>
              </a:rPr>
              <a:t>Photoshop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 es más completo.</a:t>
            </a:r>
            <a:endParaRPr lang="es-ES" sz="1400" b="0" i="0" dirty="0">
              <a:solidFill>
                <a:srgbClr val="42424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79512" y="3962089"/>
            <a:ext cx="35874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Retocar 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las imágenes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 de forma muy </a:t>
            </a: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precisa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 Trabajar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 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por capas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 con diferentes </a:t>
            </a: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imágenes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Grabar 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acciones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: Para ahorrarte procesos largos y monótonos </a:t>
            </a:r>
            <a:endParaRPr lang="es-ES" sz="1400" dirty="0" smtClean="0">
              <a:solidFill>
                <a:srgbClr val="424242"/>
              </a:solidFill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Editar vídeos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, añadir texto y </a:t>
            </a:r>
            <a:r>
              <a:rPr lang="es-ES" sz="1400" b="1" dirty="0">
                <a:solidFill>
                  <a:srgbClr val="424242"/>
                </a:solidFill>
                <a:latin typeface="Open Sans" panose="020B0606030504020204" pitchFamily="34" charset="0"/>
              </a:rPr>
              <a:t>otras herramientas de diseño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 no puramente fotográfico.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A</a:t>
            </a: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ñadir </a:t>
            </a:r>
            <a:r>
              <a:rPr lang="es-ES" sz="1400" dirty="0">
                <a:solidFill>
                  <a:srgbClr val="424242"/>
                </a:solidFill>
                <a:latin typeface="Open Sans" panose="020B0606030504020204" pitchFamily="34" charset="0"/>
              </a:rPr>
              <a:t>todo tipo de efectos a la imagen (luces, reflejos, </a:t>
            </a:r>
            <a:r>
              <a:rPr lang="es-ES" sz="1400" dirty="0" err="1" smtClean="0">
                <a:solidFill>
                  <a:srgbClr val="424242"/>
                </a:solidFill>
                <a:latin typeface="Open Sans" panose="020B0606030504020204" pitchFamily="34" charset="0"/>
              </a:rPr>
              <a:t>etc</a:t>
            </a:r>
            <a:r>
              <a:rPr lang="es-ES" sz="1400" dirty="0" smtClean="0">
                <a:solidFill>
                  <a:srgbClr val="424242"/>
                </a:solidFill>
                <a:latin typeface="Open Sans" panose="020B0606030504020204" pitchFamily="34" charset="0"/>
              </a:rPr>
              <a:t>).</a:t>
            </a:r>
            <a:endParaRPr lang="es-ES" sz="1400" b="0" i="0" dirty="0">
              <a:solidFill>
                <a:srgbClr val="42424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Más 16"/>
          <p:cNvSpPr/>
          <p:nvPr/>
        </p:nvSpPr>
        <p:spPr>
          <a:xfrm>
            <a:off x="3957600" y="2924945"/>
            <a:ext cx="1440159" cy="1440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7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447" y="296279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Delhi" panose="02000400000000000000" pitchFamily="2" charset="0"/>
              </a:rPr>
              <a:t>Interfaz /mesa de trabajo</a:t>
            </a:r>
            <a:endParaRPr lang="es-ES" dirty="0">
              <a:latin typeface="Delhi" panose="020004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2" y="1844824"/>
            <a:ext cx="8002815" cy="4502744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220072" y="1418624"/>
            <a:ext cx="3377239" cy="504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Ayuda/ Ayuda del Módulo….</a:t>
            </a:r>
            <a:endParaRPr lang="es-E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4774646" y="1482464"/>
            <a:ext cx="373418" cy="319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4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744416" cy="1008112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Delhi" panose="02000400000000000000" pitchFamily="2" charset="0"/>
              </a:rPr>
              <a:t>Visualizar  imágenes</a:t>
            </a:r>
            <a:endParaRPr lang="es-ES" dirty="0">
              <a:latin typeface="Delhi" panose="020004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1187624" y="1916832"/>
            <a:ext cx="2016224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6"/>
          <p:cNvSpPr txBox="1">
            <a:spLocks/>
          </p:cNvSpPr>
          <p:nvPr/>
        </p:nvSpPr>
        <p:spPr>
          <a:xfrm>
            <a:off x="179512" y="1466737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Cuadricula (G)</a:t>
            </a:r>
            <a:endParaRPr lang="es-ES" sz="1800" dirty="0"/>
          </a:p>
        </p:txBody>
      </p:sp>
      <p:sp>
        <p:nvSpPr>
          <p:cNvPr id="9" name="Subtítulo 6"/>
          <p:cNvSpPr txBox="1">
            <a:spLocks/>
          </p:cNvSpPr>
          <p:nvPr/>
        </p:nvSpPr>
        <p:spPr>
          <a:xfrm>
            <a:off x="3347864" y="2272669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Lupa (E)</a:t>
            </a:r>
            <a:endParaRPr lang="es-ES" sz="1800" dirty="0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3779912" y="2636912"/>
            <a:ext cx="10405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6"/>
          <p:cNvSpPr txBox="1">
            <a:spLocks/>
          </p:cNvSpPr>
          <p:nvPr/>
        </p:nvSpPr>
        <p:spPr>
          <a:xfrm>
            <a:off x="5439544" y="2155304"/>
            <a:ext cx="2084784" cy="48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Comparación (C)</a:t>
            </a:r>
          </a:p>
          <a:p>
            <a:pPr marL="0" indent="0">
              <a:buNone/>
            </a:pPr>
            <a:r>
              <a:rPr lang="es-ES" sz="1800" dirty="0" smtClean="0"/>
              <a:t>X selección  Y candidata</a:t>
            </a:r>
            <a:endParaRPr lang="es-ES" sz="1800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4355976" y="2636912"/>
            <a:ext cx="144016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6"/>
          <p:cNvSpPr txBox="1">
            <a:spLocks/>
          </p:cNvSpPr>
          <p:nvPr/>
        </p:nvSpPr>
        <p:spPr>
          <a:xfrm>
            <a:off x="3203848" y="4909655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Encuesta (N)</a:t>
            </a:r>
          </a:p>
          <a:p>
            <a:pPr marL="0" indent="0">
              <a:buNone/>
            </a:pPr>
            <a:r>
              <a:rPr lang="es-ES" sz="1800" dirty="0" smtClean="0"/>
              <a:t>Seleccionamos todas las que</a:t>
            </a:r>
          </a:p>
          <a:p>
            <a:pPr marL="0" indent="0">
              <a:buNone/>
            </a:pPr>
            <a:r>
              <a:rPr lang="es-ES" sz="1800" dirty="0" smtClean="0"/>
              <a:t>queramos </a:t>
            </a:r>
            <a:endParaRPr lang="es-ES" sz="1800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3883968" y="3789040"/>
            <a:ext cx="976064" cy="1120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439544" y="3789040"/>
            <a:ext cx="12926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ítulo 6"/>
          <p:cNvSpPr txBox="1">
            <a:spLocks/>
          </p:cNvSpPr>
          <p:nvPr/>
        </p:nvSpPr>
        <p:spPr>
          <a:xfrm>
            <a:off x="6290870" y="4428047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Gente (O)</a:t>
            </a:r>
          </a:p>
          <a:p>
            <a:pPr marL="0" indent="0">
              <a:buNone/>
            </a:pPr>
            <a:r>
              <a:rPr lang="es-ES" sz="1800" dirty="0" smtClean="0"/>
              <a:t>Detecta caras, se pueden nombrar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9939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668" y="81483"/>
            <a:ext cx="7772400" cy="1470025"/>
          </a:xfrm>
        </p:spPr>
        <p:txBody>
          <a:bodyPr/>
          <a:lstStyle/>
          <a:p>
            <a:r>
              <a:rPr lang="es-ES" dirty="0" smtClean="0">
                <a:latin typeface="Delhi" panose="02000400000000000000" pitchFamily="2" charset="0"/>
              </a:rPr>
              <a:t>Importar imágenes</a:t>
            </a:r>
            <a:endParaRPr lang="es-ES" dirty="0">
              <a:latin typeface="Delhi" panose="02000400000000000000" pitchFamily="2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352868" y="3362003"/>
            <a:ext cx="4320480" cy="460248"/>
          </a:xfrm>
        </p:spPr>
        <p:txBody>
          <a:bodyPr>
            <a:noAutofit/>
          </a:bodyPr>
          <a:lstStyle/>
          <a:p>
            <a:r>
              <a:rPr lang="es-ES" sz="1600" dirty="0" smtClean="0"/>
              <a:t>Archivo/Importar Fotografías y video</a:t>
            </a:r>
          </a:p>
          <a:p>
            <a:r>
              <a:rPr lang="es-ES" sz="1600" dirty="0" smtClean="0"/>
              <a:t>Seleccionar tarjeta o video  </a:t>
            </a:r>
            <a:endParaRPr lang="es-ES" sz="1600" dirty="0"/>
          </a:p>
        </p:txBody>
      </p:sp>
      <p:pic>
        <p:nvPicPr>
          <p:cNvPr id="1026" name="Picture 2" descr="Resultado de imagen de lightroom impor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608"/>
            <a:ext cx="1699255" cy="11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3"/>
          <p:cNvSpPr txBox="1">
            <a:spLocks/>
          </p:cNvSpPr>
          <p:nvPr/>
        </p:nvSpPr>
        <p:spPr>
          <a:xfrm>
            <a:off x="9516" y="1628800"/>
            <a:ext cx="4058428" cy="1900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1 CASO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Cuando vamos a dejar la imagen en su ubicación y solo vamos a designar un link para poder visualizarla dentro del Lr.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Le daremos a “Añadir”</a:t>
            </a:r>
            <a:endParaRPr lang="es-ES" dirty="0"/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4499992" y="1628800"/>
            <a:ext cx="3960440" cy="1900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2 CASO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Cuando vamos a importar desde una ubicación y vamos a copiar/mover los archivos a una nueva ubicación.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Le daremos a “Copiar/Mover”</a:t>
            </a:r>
            <a:endParaRPr lang="es-ES" dirty="0"/>
          </a:p>
        </p:txBody>
      </p:sp>
      <p:sp>
        <p:nvSpPr>
          <p:cNvPr id="9" name="Subtítulo 3"/>
          <p:cNvSpPr txBox="1">
            <a:spLocks/>
          </p:cNvSpPr>
          <p:nvPr/>
        </p:nvSpPr>
        <p:spPr>
          <a:xfrm>
            <a:off x="441564" y="4653136"/>
            <a:ext cx="8522924" cy="1900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Pasos a seguir: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Seleccionar origen. Incluir subcarpetas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Seleccionar/deseleccionar imágenes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Seleccionar destino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7740352" y="3767541"/>
            <a:ext cx="121963" cy="177109"/>
            <a:chOff x="8051681" y="1220401"/>
            <a:chExt cx="121963" cy="177109"/>
          </a:xfrm>
        </p:grpSpPr>
        <p:sp>
          <p:nvSpPr>
            <p:cNvPr id="5" name="Triángulo rectángulo 4"/>
            <p:cNvSpPr/>
            <p:nvPr/>
          </p:nvSpPr>
          <p:spPr>
            <a:xfrm rot="8079963">
              <a:off x="8059454" y="1220401"/>
              <a:ext cx="114190" cy="11419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Triángulo rectángulo 10"/>
            <p:cNvSpPr/>
            <p:nvPr/>
          </p:nvSpPr>
          <p:spPr>
            <a:xfrm rot="18900000">
              <a:off x="8051681" y="1283321"/>
              <a:ext cx="114189" cy="1141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473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-417289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dirty="0">
                <a:latin typeface="Delhi" panose="02000400000000000000" pitchFamily="2" charset="0"/>
              </a:rPr>
              <a:t>Importar imágenes</a:t>
            </a:r>
            <a:endParaRPr lang="es-ES" sz="28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292080" y="836712"/>
            <a:ext cx="3704456" cy="48160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Seleccionar unidad destino</a:t>
            </a:r>
            <a:endParaRPr lang="es-ES" sz="1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2451100" cy="5616575"/>
          </a:xfrm>
        </p:spPr>
      </p:pic>
      <p:cxnSp>
        <p:nvCxnSpPr>
          <p:cNvPr id="6" name="Conector recto de flecha 5"/>
          <p:cNvCxnSpPr/>
          <p:nvPr/>
        </p:nvCxnSpPr>
        <p:spPr>
          <a:xfrm>
            <a:off x="5292080" y="105273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ítulo 6"/>
          <p:cNvSpPr txBox="1">
            <a:spLocks/>
          </p:cNvSpPr>
          <p:nvPr/>
        </p:nvSpPr>
        <p:spPr>
          <a:xfrm>
            <a:off x="5148064" y="1318320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Visualización estándar</a:t>
            </a:r>
            <a:endParaRPr lang="es-ES" sz="1800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5148064" y="153434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6"/>
          <p:cNvSpPr txBox="1">
            <a:spLocks/>
          </p:cNvSpPr>
          <p:nvPr/>
        </p:nvSpPr>
        <p:spPr>
          <a:xfrm>
            <a:off x="5213819" y="1649504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Activar parámetros</a:t>
            </a:r>
            <a:endParaRPr lang="es-ES" sz="18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213819" y="186552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213819" y="1916832"/>
            <a:ext cx="57606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ítulo 6"/>
          <p:cNvSpPr txBox="1">
            <a:spLocks/>
          </p:cNvSpPr>
          <p:nvPr/>
        </p:nvSpPr>
        <p:spPr>
          <a:xfrm>
            <a:off x="5789883" y="2576691"/>
            <a:ext cx="3704456" cy="80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smtClean="0"/>
              <a:t>Nombrar imágenes</a:t>
            </a:r>
          </a:p>
          <a:p>
            <a:pPr algn="l"/>
            <a:r>
              <a:rPr lang="es-ES" sz="1800" dirty="0" smtClean="0"/>
              <a:t>Nombre a medida-secuencia</a:t>
            </a:r>
          </a:p>
          <a:p>
            <a:pPr algn="l"/>
            <a:r>
              <a:rPr lang="es-ES" sz="1800" dirty="0" err="1" smtClean="0"/>
              <a:t>Tips</a:t>
            </a:r>
            <a:r>
              <a:rPr lang="es-ES" sz="1800" dirty="0" smtClean="0"/>
              <a:t>: </a:t>
            </a:r>
            <a:r>
              <a:rPr lang="es-ES" sz="1800" dirty="0" err="1" smtClean="0"/>
              <a:t>Ctrl</a:t>
            </a:r>
            <a:r>
              <a:rPr lang="es-ES" sz="1800" dirty="0" smtClean="0"/>
              <a:t> + A (seleccionar) </a:t>
            </a:r>
          </a:p>
          <a:p>
            <a:pPr algn="l"/>
            <a:r>
              <a:rPr lang="es-ES" sz="1800" dirty="0" smtClean="0"/>
              <a:t>Biblioteca/ cambiar nombre de fotografías</a:t>
            </a:r>
            <a:endParaRPr lang="es-ES" sz="18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148064" y="3111607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ítulo 6"/>
          <p:cNvSpPr txBox="1">
            <a:spLocks/>
          </p:cNvSpPr>
          <p:nvPr/>
        </p:nvSpPr>
        <p:spPr>
          <a:xfrm>
            <a:off x="5469113" y="4221088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Se aplicarán los ajustes que se seleccionen</a:t>
            </a:r>
            <a:endParaRPr lang="es-ES" sz="18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220072" y="4469635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ítulo 6"/>
          <p:cNvSpPr txBox="1">
            <a:spLocks/>
          </p:cNvSpPr>
          <p:nvPr/>
        </p:nvSpPr>
        <p:spPr>
          <a:xfrm>
            <a:off x="5724128" y="4911013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smtClean="0"/>
              <a:t>Colocar el copyright dentro de la </a:t>
            </a:r>
          </a:p>
          <a:p>
            <a:pPr algn="l"/>
            <a:r>
              <a:rPr lang="es-ES" sz="1800" dirty="0" smtClean="0"/>
              <a:t>fotografía (información archivo)</a:t>
            </a:r>
          </a:p>
          <a:p>
            <a:pPr algn="l"/>
            <a:endParaRPr lang="es-ES" sz="1800" dirty="0"/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5148064" y="4941168"/>
            <a:ext cx="576064" cy="13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05" y="5551341"/>
            <a:ext cx="3556349" cy="1024971"/>
          </a:xfrm>
          <a:prstGeom prst="rect">
            <a:avLst/>
          </a:prstGeom>
        </p:spPr>
      </p:pic>
      <p:sp>
        <p:nvSpPr>
          <p:cNvPr id="25" name="Subtítulo 6"/>
          <p:cNvSpPr txBox="1">
            <a:spLocks/>
          </p:cNvSpPr>
          <p:nvPr/>
        </p:nvSpPr>
        <p:spPr>
          <a:xfrm>
            <a:off x="5292309" y="6453336"/>
            <a:ext cx="3456155" cy="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Guardar ajuste</a:t>
            </a:r>
            <a:endParaRPr lang="es-ES" sz="1800" dirty="0"/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2699792" y="522920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ítulo 6"/>
          <p:cNvSpPr txBox="1">
            <a:spLocks/>
          </p:cNvSpPr>
          <p:nvPr/>
        </p:nvSpPr>
        <p:spPr>
          <a:xfrm>
            <a:off x="-446701" y="5020879"/>
            <a:ext cx="3704456" cy="48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Localizar nuestras imágenes</a:t>
            </a:r>
          </a:p>
          <a:p>
            <a:r>
              <a:rPr lang="es-ES" sz="1800" dirty="0" smtClean="0"/>
              <a:t>Palabra, palabra, palabra</a:t>
            </a:r>
            <a:endParaRPr lang="es-ES" sz="1800" dirty="0"/>
          </a:p>
        </p:txBody>
      </p:sp>
      <p:sp>
        <p:nvSpPr>
          <p:cNvPr id="29" name="Subtítulo 6"/>
          <p:cNvSpPr txBox="1">
            <a:spLocks/>
          </p:cNvSpPr>
          <p:nvPr/>
        </p:nvSpPr>
        <p:spPr>
          <a:xfrm>
            <a:off x="107504" y="692696"/>
            <a:ext cx="2880320" cy="1161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Importante: </a:t>
            </a:r>
          </a:p>
          <a:p>
            <a:pPr algn="l"/>
            <a:r>
              <a:rPr lang="es-ES" sz="1800" dirty="0" smtClean="0"/>
              <a:t>Se recomienda que cualquier cambios a estos archivos se hagan desde aquí, si se hacen desde el explorador no se reconocerán por Lr y no habrá sincronización</a:t>
            </a:r>
          </a:p>
          <a:p>
            <a:pPr algn="l"/>
            <a:endParaRPr lang="es-ES" sz="1800" dirty="0"/>
          </a:p>
        </p:txBody>
      </p:sp>
      <p:sp>
        <p:nvSpPr>
          <p:cNvPr id="30" name="Flecha derecha 29"/>
          <p:cNvSpPr/>
          <p:nvPr/>
        </p:nvSpPr>
        <p:spPr>
          <a:xfrm>
            <a:off x="1835696" y="5689830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56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3832" y="179388"/>
            <a:ext cx="6622504" cy="77147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Delhi" panose="02000400000000000000" pitchFamily="2" charset="0"/>
              </a:rPr>
              <a:t>Qué  es  un  Catálogo?</a:t>
            </a:r>
            <a:endParaRPr lang="es-ES" dirty="0">
              <a:latin typeface="Delhi" panose="02000400000000000000" pitchFamily="2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07504" y="1080031"/>
            <a:ext cx="9217024" cy="9605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Cuando instalamos el Lr se crea un catalogo y nuestras imágenes estarán guardadas físicamente en un disco (externo recomendable)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772816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927114"/>
            <a:ext cx="2143125" cy="2143125"/>
          </a:xfrm>
          <a:prstGeom prst="rect">
            <a:avLst/>
          </a:prstGeom>
        </p:spPr>
      </p:pic>
      <p:pic>
        <p:nvPicPr>
          <p:cNvPr id="2052" name="Picture 4" descr="Resultado de imagen de png  objetivos cam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0237">
            <a:off x="971600" y="202398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de png  objetivos cam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65" y="1772816"/>
            <a:ext cx="746406" cy="7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6"/>
          <p:cNvSpPr txBox="1">
            <a:spLocks/>
          </p:cNvSpPr>
          <p:nvPr/>
        </p:nvSpPr>
        <p:spPr>
          <a:xfrm>
            <a:off x="2269080" y="2040543"/>
            <a:ext cx="3359252" cy="1403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 qué tengo: (inventario)</a:t>
            </a:r>
          </a:p>
          <a:p>
            <a:pPr lvl="1"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Teleobjetivos</a:t>
            </a:r>
          </a:p>
          <a:p>
            <a:pPr lvl="1"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 angulares</a:t>
            </a:r>
          </a:p>
          <a:p>
            <a:pPr lvl="1"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Focal fijas, etc.</a:t>
            </a:r>
          </a:p>
          <a:p>
            <a:pPr lvl="1"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Marcas</a:t>
            </a:r>
          </a:p>
          <a:p>
            <a:pPr lvl="1" algn="l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Cantidad, etc.</a:t>
            </a: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ubtítulo 6"/>
          <p:cNvSpPr txBox="1">
            <a:spLocks/>
          </p:cNvSpPr>
          <p:nvPr/>
        </p:nvSpPr>
        <p:spPr>
          <a:xfrm>
            <a:off x="5047066" y="4069628"/>
            <a:ext cx="2808312" cy="59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 dónde lo tengo: (ubicación real)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79" y="4314714"/>
            <a:ext cx="1068710" cy="1068710"/>
          </a:xfrm>
          <a:prstGeom prst="rect">
            <a:avLst/>
          </a:prstGeom>
        </p:spPr>
      </p:pic>
      <p:sp>
        <p:nvSpPr>
          <p:cNvPr id="15" name="Subtítulo 6"/>
          <p:cNvSpPr txBox="1">
            <a:spLocks/>
          </p:cNvSpPr>
          <p:nvPr/>
        </p:nvSpPr>
        <p:spPr>
          <a:xfrm>
            <a:off x="4199552" y="4984998"/>
            <a:ext cx="2808312" cy="593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 duro externo</a:t>
            </a:r>
          </a:p>
        </p:txBody>
      </p:sp>
      <p:sp>
        <p:nvSpPr>
          <p:cNvPr id="17" name="Subtítulo 6"/>
          <p:cNvSpPr txBox="1">
            <a:spLocks/>
          </p:cNvSpPr>
          <p:nvPr/>
        </p:nvSpPr>
        <p:spPr>
          <a:xfrm>
            <a:off x="1838010" y="4545097"/>
            <a:ext cx="1898691" cy="296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Ordenador/laptop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164" y="4796990"/>
            <a:ext cx="2632300" cy="1426228"/>
          </a:xfrm>
          <a:prstGeom prst="rect">
            <a:avLst/>
          </a:prstGeom>
        </p:spPr>
      </p:pic>
      <p:sp>
        <p:nvSpPr>
          <p:cNvPr id="18" name="Flecha abajo 17"/>
          <p:cNvSpPr/>
          <p:nvPr/>
        </p:nvSpPr>
        <p:spPr>
          <a:xfrm>
            <a:off x="1187624" y="3915941"/>
            <a:ext cx="504056" cy="586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/>
          <p:cNvSpPr/>
          <p:nvPr/>
        </p:nvSpPr>
        <p:spPr>
          <a:xfrm>
            <a:off x="7518005" y="4069628"/>
            <a:ext cx="648072" cy="72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Subtítulo 6"/>
          <p:cNvSpPr txBox="1">
            <a:spLocks/>
          </p:cNvSpPr>
          <p:nvPr/>
        </p:nvSpPr>
        <p:spPr>
          <a:xfrm>
            <a:off x="1160082" y="5576118"/>
            <a:ext cx="6067656" cy="123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Ubicación del archivo/fotografía: Disco externo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Ajustes (los cambios realizados)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Metadatos (lente, amara, copyright)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Avances (</a:t>
            </a:r>
            <a:r>
              <a:rPr lang="es-E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previews</a:t>
            </a:r>
            <a:r>
              <a:rPr lang="es-E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(miniaturas)</a:t>
            </a:r>
          </a:p>
        </p:txBody>
      </p:sp>
    </p:spTree>
    <p:extLst>
      <p:ext uri="{BB962C8B-B14F-4D97-AF65-F5344CB8AC3E}">
        <p14:creationId xmlns:p14="http://schemas.microsoft.com/office/powerpoint/2010/main" val="1381197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A7B65D-C1D1-456C-A78B-DA4CF0368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AZUL</Template>
  <TotalTime>401</TotalTime>
  <Words>560</Words>
  <Application>Microsoft Office PowerPoint</Application>
  <PresentationFormat>Presentación en pantalla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Delhi</vt:lpstr>
      <vt:lpstr>Open Sans</vt:lpstr>
      <vt:lpstr>Tekton Pro</vt:lpstr>
      <vt:lpstr>Tema de Office</vt:lpstr>
      <vt:lpstr>Curso Básico  de  Lightroom CC 2015</vt:lpstr>
      <vt:lpstr>¿QUÉ ES LIGHTROOM?</vt:lpstr>
      <vt:lpstr>Presentación de PowerPoint</vt:lpstr>
      <vt:lpstr>Presentación de PowerPoint</vt:lpstr>
      <vt:lpstr>Interfaz /mesa de trabajo</vt:lpstr>
      <vt:lpstr>Visualizar  imágenes</vt:lpstr>
      <vt:lpstr>Importar imágenes</vt:lpstr>
      <vt:lpstr>Importar imágenes</vt:lpstr>
      <vt:lpstr>Qué  es  un  Catálogo?</vt:lpstr>
      <vt:lpstr>Previsualizaciones inteligentes</vt:lpstr>
      <vt:lpstr>atributos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Básico  de  Ligthroom</dc:title>
  <dc:creator>Michneon</dc:creator>
  <cp:keywords/>
  <cp:lastModifiedBy>Michneon</cp:lastModifiedBy>
  <cp:revision>43</cp:revision>
  <dcterms:created xsi:type="dcterms:W3CDTF">2016-11-28T17:58:30Z</dcterms:created>
  <dcterms:modified xsi:type="dcterms:W3CDTF">2016-12-01T16:58:29Z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TC019600509991</vt:lpwstr>
  </property>
</Properties>
</file>